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f6e9f9d7e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f6e9f9d7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f77f073f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f77f073f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f77f073f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f77f073f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6e9f9d7e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1f6e9f9d7e_2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6e9f9d7e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1f6e9f9d7e_2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f6e9f9d7e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f6e9f9d7e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f6e9f9d7e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f6e9f9d7e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77f073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f77f073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f77f073f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f77f073f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f77f073f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f77f073f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f6e9f9d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f6e9f9d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f77f073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f77f073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f77f073f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f77f073f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f77f073f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f77f073f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f77f073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f77f073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f77f073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f77f073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f77f073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f77f073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f77f073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f77f073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f77f073f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f77f073f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f77f073f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f77f073f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f77f073f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f77f073f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f6e9f9d7e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f6e9f9d7e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f6e9f9d7e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f6e9f9d7e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f6e9f9d7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f6e9f9d7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f6e9f9d7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f6e9f9d7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f6e9f9d7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f6e9f9d7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648725" y="1741500"/>
            <a:ext cx="8222100" cy="15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2600">
                <a:latin typeface="Times New Roman"/>
                <a:ea typeface="Times New Roman"/>
                <a:cs typeface="Times New Roman"/>
                <a:sym typeface="Times New Roman"/>
              </a:rPr>
              <a:t>Л</a:t>
            </a:r>
            <a:r>
              <a:rPr b="1" lang="ru" sz="2600">
                <a:latin typeface="Times New Roman"/>
                <a:ea typeface="Times New Roman"/>
                <a:cs typeface="Times New Roman"/>
                <a:sym typeface="Times New Roman"/>
              </a:rPr>
              <a:t>абораторная работа №1</a:t>
            </a:r>
            <a:r>
              <a:rPr lang="ru" sz="2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600">
                <a:latin typeface="Times New Roman"/>
                <a:ea typeface="Times New Roman"/>
                <a:cs typeface="Times New Roman"/>
                <a:sym typeface="Times New Roman"/>
              </a:rPr>
              <a:t>«Разработка экспертных систем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600">
                <a:latin typeface="Times New Roman"/>
                <a:ea typeface="Times New Roman"/>
                <a:cs typeface="Times New Roman"/>
                <a:sym typeface="Times New Roman"/>
              </a:rPr>
              <a:t>на основе нечетких правил вывода»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>
                <a:latin typeface="Times New Roman"/>
                <a:ea typeface="Times New Roman"/>
                <a:cs typeface="Times New Roman"/>
                <a:sym typeface="Times New Roman"/>
              </a:rPr>
              <a:t>по дисциплине «Интеллектуальные системы»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27213" y="37182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7916"/>
              </a:lnSpc>
              <a:spcBef>
                <a:spcPts val="0"/>
              </a:spcBef>
              <a:spcAft>
                <a:spcPts val="800"/>
              </a:spcAft>
              <a:buSzPts val="1018"/>
              <a:buNone/>
            </a:pPr>
            <a:r>
              <a:rPr lang="ru" sz="2610">
                <a:latin typeface="Times New Roman"/>
                <a:ea typeface="Times New Roman"/>
                <a:cs typeface="Times New Roman"/>
                <a:sym typeface="Times New Roman"/>
              </a:rPr>
              <a:t>Тема №10 «ЭС по выбору автомобиля»</a:t>
            </a:r>
            <a:endParaRPr sz="3442"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00125" y="4299817"/>
            <a:ext cx="2135650" cy="105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956170" y="4138525"/>
            <a:ext cx="2135655" cy="9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Поведенческая модель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229975"/>
            <a:ext cx="83553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Поведенческая модель отражает изменение состояний объектов в результате возникновения некоторых событий, влекущих за собой выполнение определенных действий (процедур). Состояние объекта – это изменяющиеся во времени значения некоторого свойства.</a:t>
            </a:r>
            <a:endParaRPr sz="1600"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8792" l="0" r="0" t="0"/>
          <a:stretch/>
        </p:blipFill>
        <p:spPr>
          <a:xfrm>
            <a:off x="1190500" y="2258000"/>
            <a:ext cx="6762975" cy="26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Логическая модель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Язык программирования: Prolog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vibor_avtomobil(Brand,Model,Color,Year,Fuel,City_KPL,Engine_HP,Engine_Cylinder,Transmission,Driven_Wheels,Size,Style,Price) :-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car(Brand,Model,Color,Year,Fuel,City_KPL,Engine_HP,Engine_Cylinder,Transmission,Driven_Wheels,Size,Style,Price),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user_want(DSize,DTransmission,DFuel,DPriceMin,DPriceMax,DYear,DColor,DStyle,DBrand,DFuelUsage),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(DSize = 'Any' -&gt; write('') ; DSize = Size),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(DTransmission = 'Any' -&gt; write('') ; DTransmission = Transmission),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(DFuel = 'Any' -&gt; write('') ; DFuel = Fuel),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DPriceMax &gt;= Price,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DPriceMin =&lt; Price,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(DYear = </a:t>
            </a: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'Any'</a:t>
            </a: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-&gt; write(</a:t>
            </a: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'') ; D</a:t>
            </a: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Year = Year),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(DColor = 'Any' -&gt; write('') ; DColor = Color),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(DStyle = 'Any' -&gt; write('') ; DStyle = Style),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(DBrand = 'Any' -&gt; write('') ; DBrand = Brand),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000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(DFuelUsage = 'Any' -&gt; write('') ; (DFuelUsage = 'Economic' -&gt; (DFuel = ‘Petrol’, DFuel = ‘Diesel’) -&gt; City_KPL &gt;= 10.8 ; (DFuel = ‘Hybrid’) -&gt; City_KPL &gt;= 21.26; City_KPL &gt; 42.51)).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062450"/>
            <a:ext cx="85206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Наша БД: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car('Mazda','3','Red',2017,'Petrol',12.3,155,4,'Manual','Front wheel','Compact','Hatchback',1854500).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car('Mazda','6','Blue',2017,'Petrol',10.2,184,4,'Automatic','Front wheel','Midsize','Sedan',2149500).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car('Porsche','911','Black',2016,'Petrol',7.7,430,6,'Manual','Front wheel','Compact','Coupe',2149500).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car('Ford','Mirage G4','Silver',2017,'Petrol',13.2,109,3,'Automatic','Front wheel','Compact','Sedan',1413000).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200" y="2356775"/>
            <a:ext cx="274320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362750" y="2511275"/>
            <a:ext cx="56643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Times New Roman"/>
              <a:buAutoNum type="arabicPeriod"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Пользователь хочет найти экономичный, компактный, механический, бензиновый автомобиль с ценой в интервале 1.500.000-2.000.000 и не старше 2017. Любой стиль, любой цвет, любой бренд.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user_want('Compact','Manual','Petrol',1500000,2200000,2017,'Any','Any','Any','Economic').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299250" y="253125"/>
            <a:ext cx="431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Продукционная модель</a:t>
            </a:r>
            <a:endParaRPr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3918375" y="944175"/>
            <a:ext cx="4617000" cy="3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П1: ЕСЛИ "Цена указана"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имеет цену в пределах указанных границ"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8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П2: ЕСЛИ "Год указан"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имеет год выпуска в пределах указанных границ"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8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П3: ЕСЛИ "Цвет указан"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имеет указанный цвет"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8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П4: ЕСЛИ "Указан тип коробки передач"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имеет указанный тип коробки передач"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8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П5: ЕСЛИ "Указан тип топлива"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работает на указанном типе топлива"</a:t>
            </a:r>
            <a:endParaRPr sz="1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87" y="1580931"/>
            <a:ext cx="2773288" cy="198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Продукционная модель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394875" y="700650"/>
            <a:ext cx="5538600" cy="4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П6: ЕСЛИ "Нужна экономичная" И "Нужна семейная"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D"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П7: ЕСЛИ "Нужна статусная" И "Нужна спортивная"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S"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П8: ЕСЛИ "Нужна экономичная" И "Нужна вместительная"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A"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П9: ЕСЛИ "Нужна экономичная" И "Нужна семейная" И "Нужна вместительная"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C"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П10: ЕСЛИ "Нужна статусная" И "Нужна миниатюрная"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B"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П11: ЕСЛИ "Нужна экономичная" И "Нужна миниатюрная"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A"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П12: ЕСЛИ "Нужна статусная" И "Нужна вместительная" И "Нужна семейная"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D"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802352" y="2242794"/>
            <a:ext cx="3189776" cy="2900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345525"/>
            <a:ext cx="8520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базы знаний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311700" y="961875"/>
            <a:ext cx="79401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Семейная – автомобиль с большим багажником, имеет больше двух мест для пассажиров.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Статусная – автомобиль бизнес-класса, просторный и комфортный.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Спортивная – двух-, редко четырехместные автомобили, имеющих более высокие скоростные качества и соответственно повышенную мощность мотора.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Миниатюрная – малогабаритный автомобиль.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Вместительная – автомобиль большого размера с багажником.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Экономичная - автомобиль с небольшим расходом топлива</a:t>
            </a:r>
            <a:endParaRPr sz="16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345525"/>
            <a:ext cx="8520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базы знаний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11700" y="961875"/>
            <a:ext cx="79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7841" l="2855" r="3203" t="7015"/>
          <a:stretch/>
        </p:blipFill>
        <p:spPr>
          <a:xfrm>
            <a:off x="415125" y="961875"/>
            <a:ext cx="5915924" cy="36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238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Структурная Схема Алгоритма</a:t>
            </a:r>
            <a:endParaRPr sz="2400"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75" y="773725"/>
            <a:ext cx="2958296" cy="39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275" y="773725"/>
            <a:ext cx="3061675" cy="38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950" y="934450"/>
            <a:ext cx="2557250" cy="219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75" y="163100"/>
            <a:ext cx="350520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725" y="259550"/>
            <a:ext cx="3219450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550" y="358288"/>
            <a:ext cx="3001575" cy="394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Блок-схема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25" y="186000"/>
            <a:ext cx="6019301" cy="485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20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Работу выполнили: 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01" y="1292775"/>
            <a:ext cx="362275" cy="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599" y="2953178"/>
            <a:ext cx="362275" cy="34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01" y="3783379"/>
            <a:ext cx="362275" cy="34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00" y="2122980"/>
            <a:ext cx="362275" cy="34463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144125" y="1264988"/>
            <a:ext cx="25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Андрюшина Мария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144125" y="2095175"/>
            <a:ext cx="25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Виджая Стивен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144125" y="2897600"/>
            <a:ext cx="31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Танумихарджа Рафаэл Мэтью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144125" y="3755588"/>
            <a:ext cx="19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Цурова Тамара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87600" y="4353750"/>
            <a:ext cx="11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гр. 932001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175" y="1301263"/>
            <a:ext cx="4586775" cy="359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Блок-схема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25" y="33600"/>
            <a:ext cx="6028974" cy="48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Блок-схема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100" y="228925"/>
            <a:ext cx="6296025" cy="44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Блок-схема</a:t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100" y="228925"/>
            <a:ext cx="6296025" cy="44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116375" y="2672975"/>
            <a:ext cx="36507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Our_algorithm(get_close_car): Основан на том же принципе, что и vibor_avtomobil, но мы найдем любой автомобиль, независимо от его марки и цвета, который хочет пользователь. Ориентируясь на цену, тип кузова, размер, тип топлива, тип коробка передач, год выпуска и класс автомобиля, который хочет пользователь.</a:t>
            </a: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Персонажи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394875" y="700650"/>
            <a:ext cx="7520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Пожилая пара, которая ищет машину для выездов на дачу, поэтому выбирает экономичные варианты большого размера.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218150" y="1392525"/>
            <a:ext cx="55386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Мин. Цена: 1.000.000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Мак. Цена: 5.000.000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кузова: Хэтчбек, Внедорожник, Седан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топлива: Бензин, Дизель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КПП: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Марка: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Цвет: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Год выпуска: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Размер: Большой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Категория: Экономичный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14206" l="16158" r="9242" t="9498"/>
          <a:stretch/>
        </p:blipFill>
        <p:spPr>
          <a:xfrm>
            <a:off x="3680700" y="1521449"/>
            <a:ext cx="5113748" cy="326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Персонажи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394875" y="700650"/>
            <a:ext cx="7446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 startAt="2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Представитель среднего класса, который устал от общественного транспорта и ищет статусный вариант для поездок на работу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218150" y="1392525"/>
            <a:ext cx="55386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Мин. Цена: 1.000.000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Мак. Цена: 25.000.000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кузова: Кабриолет, Купе, Седан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топлива: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КПП: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Марка: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Цвет: Черный, Белый, Красный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Год выпуска: 2016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Размер: Компактный, Средний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Категория: Статусный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525" y="1240950"/>
            <a:ext cx="4910950" cy="379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Персонажи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394875" y="700650"/>
            <a:ext cx="55386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 startAt="3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Семья с несколькими детьми, которым нужна вместительная машина для совместных поездок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218150" y="1392525"/>
            <a:ext cx="5538600" cy="3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Мин. Цена: 2.000.000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Мак. Цена: 7.000.000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кузова: Хэтчбек, Внедорожник, Кабриолет,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Универсал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топлива: Бензин, Дизель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КПП: Автоматический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Марка: Ford, Honda, Hyundai, Kia, Mazda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Цвет: Белый, Серебряный, Синий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Год выпуска: 2016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Размер: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Средний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, Большой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Категория: Вместительный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675" y="1337550"/>
            <a:ext cx="4718013" cy="371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Персонажи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394875" y="700650"/>
            <a:ext cx="7250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 startAt="4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Молодежь, которая хочет купить свой первый автомобиль, имеет ограниченный бюджет и не может определиться с четкими характеристиками автомобиля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218150" y="1392525"/>
            <a:ext cx="55386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Мин. Цена: 1.000.000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Мак. Цена: 3.000.000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кузова: Купе, Седан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топлива: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КПП: Автоматический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Марка: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Цвет: Черный, Красный, Синий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Год выпуска: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Размер: Компактный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Категория: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b="0" l="11759" r="15422" t="11394"/>
          <a:stretch/>
        </p:blipFill>
        <p:spPr>
          <a:xfrm>
            <a:off x="3553050" y="1240950"/>
            <a:ext cx="4985349" cy="379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311700" y="345525"/>
            <a:ext cx="8520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311700" y="961875"/>
            <a:ext cx="79401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Мы соз</a:t>
            </a:r>
            <a:r>
              <a:rPr lang="ru" sz="1500">
                <a:solidFill>
                  <a:srgbClr val="0D11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дали экспертную систему по выбору автомобиля. Для её создания нам потребовались знания программирования и </a:t>
            </a: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работы с неточными и неполными данными</a:t>
            </a:r>
            <a:r>
              <a:rPr lang="ru" sz="1500">
                <a:solidFill>
                  <a:srgbClr val="0D11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Также в ходе работы мы научились обрабатывать большие базы данных, создавать веб-приложения и работать с хостингом </a:t>
            </a:r>
            <a:r>
              <a:rPr lang="ru" sz="1500">
                <a:solidFill>
                  <a:srgbClr val="0D1117"/>
                </a:solidFill>
                <a:highlight>
                  <a:srgbClr val="FBFBFB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Heroku</a:t>
            </a:r>
            <a:r>
              <a:rPr lang="ru" sz="1500">
                <a:solidFill>
                  <a:srgbClr val="0D11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rgbClr val="0D11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Стек технологии: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Язык программирования: 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lphaL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Фронтенд/Интерфейс: HTML, CSS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lphaL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Бэкенд/Сервер/API: Python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Базы данных: MongoDB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Фреймворк для веб-приложения: Flask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Хостинг: Heroku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55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Этап идентификации</a:t>
            </a:r>
            <a:endParaRPr sz="2955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44">
                <a:solidFill>
                  <a:srgbClr val="262626"/>
                </a:solidFill>
              </a:rPr>
              <a:t>С чем мы работаем: различные типы легковых автомобилей и их характеристики</a:t>
            </a:r>
            <a:endParaRPr sz="2444">
              <a:solidFill>
                <a:srgbClr val="262626"/>
              </a:solidFill>
            </a:endParaRPr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311700" y="2037325"/>
            <a:ext cx="8520600" cy="25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300"/>
              <a:t>Цель нашей ЭС - помочь тем, кому нужно </a:t>
            </a:r>
            <a:r>
              <a:rPr lang="ru" sz="2300"/>
              <a:t>найти</a:t>
            </a:r>
            <a:r>
              <a:rPr lang="ru" sz="2300"/>
              <a:t> автомобиль, максимально соответствующий их повседневным потребностям. На основе имеющихся данных, принимая во внимание желаемые характеристики, она выдает модели, имеющие наилучшее </a:t>
            </a:r>
            <a:r>
              <a:rPr lang="ru" sz="2300"/>
              <a:t>соответствие</a:t>
            </a:r>
            <a:r>
              <a:rPr lang="ru" sz="2300"/>
              <a:t>.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311700" y="13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55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Исходные данные:</a:t>
            </a:r>
            <a:endParaRPr sz="2955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311700" y="781925"/>
            <a:ext cx="8520600" cy="4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Марка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Модель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Цвет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Год производства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Тип топлива двигателя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Расход</a:t>
            </a:r>
            <a:r>
              <a:rPr lang="ru" sz="2300"/>
              <a:t> топлива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Мощность двигателя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Цилиндры двигателя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Тип передачи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Ведущие колеса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Размер автомобиля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Стиль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Цена</a:t>
            </a:r>
            <a:endParaRPr sz="2300"/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49287" l="0" r="0" t="0"/>
          <a:stretch/>
        </p:blipFill>
        <p:spPr>
          <a:xfrm>
            <a:off x="4078675" y="1286200"/>
            <a:ext cx="5024975" cy="19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Объектная</a:t>
            </a:r>
            <a:r>
              <a:rPr lang="ru"/>
              <a:t> модель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311700" y="1229975"/>
            <a:ext cx="3505500" cy="31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Пример: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Экономичная_большая_автоматическая_бензиная_машина(Марка, Модель, Стиль, Тип топлива, Размер автомобиля, Расход топлива, Цена)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Экономичная_большая_автоматическая_бензиная_машина(“Mazda”, “CX-9”, “SUV”, “Бензин”, “Большая”, 21, 33320)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558" y="0"/>
            <a:ext cx="46673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Объектная</a:t>
            </a:r>
            <a:r>
              <a:rPr lang="ru"/>
              <a:t> модель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27" y="86325"/>
            <a:ext cx="6096151" cy="49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55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Функциональная модель</a:t>
            </a:r>
            <a:endParaRPr sz="2955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449150"/>
            <a:ext cx="85206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9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Функциональная модель – отражение зависимостей фактов, определяющих условия образования одних фактов из других. Данная функциональная модель представлена в виде дерева целей.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650" y="52350"/>
            <a:ext cx="9283299" cy="4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Дерево решений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230075"/>
            <a:ext cx="3576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Пример запроса клиента: 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17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"Нам нужна вместительная машина для большой семьи. У нас ограниченный бюджет, поэтому хотелось бы рассмотреть экономичные варианты. В машине должна быть автоматическая коробка передач. Желательно, чтобы автомобиль работал на бензине и был не старше 2017 года."</a:t>
            </a:r>
            <a:endParaRPr sz="1750"/>
          </a:p>
        </p:txBody>
      </p:sp>
      <p:sp>
        <p:nvSpPr>
          <p:cNvPr id="147" name="Google Shape;147;p2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0" l="4251" r="0" t="0"/>
          <a:stretch/>
        </p:blipFill>
        <p:spPr>
          <a:xfrm>
            <a:off x="4110750" y="0"/>
            <a:ext cx="501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